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jpeg"/><Relationship Id="rId3" Type="http://schemas.openxmlformats.org/officeDocument/2006/relationships/image" Target="../media/image-10-3.jpe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jpeg"/><Relationship Id="rId3" Type="http://schemas.openxmlformats.org/officeDocument/2006/relationships/image" Target="../media/image-3-3.jpeg"/><Relationship Id="rId4" Type="http://schemas.openxmlformats.org/officeDocument/2006/relationships/image" Target="../media/image-3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jpeg"/><Relationship Id="rId3" Type="http://schemas.openxmlformats.org/officeDocument/2006/relationships/image" Target="../media/image-4-3.jpeg"/><Relationship Id="rId4" Type="http://schemas.openxmlformats.org/officeDocument/2006/relationships/image" Target="../media/image-4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jpeg"/><Relationship Id="rId3" Type="http://schemas.openxmlformats.org/officeDocument/2006/relationships/image" Target="../media/image-6-3.jpeg"/><Relationship Id="rId4" Type="http://schemas.openxmlformats.org/officeDocument/2006/relationships/image" Target="../media/image-6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jpeg"/><Relationship Id="rId3" Type="http://schemas.openxmlformats.org/officeDocument/2006/relationships/image" Target="../media/image-7-3.jpeg"/><Relationship Id="rId4" Type="http://schemas.openxmlformats.org/officeDocument/2006/relationships/image" Target="../media/image-7-4.jpeg"/><Relationship Id="rId5" Type="http://schemas.openxmlformats.org/officeDocument/2006/relationships/image" Target="../media/image-7-5.jpe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jpeg"/><Relationship Id="rId3" Type="http://schemas.openxmlformats.org/officeDocument/2006/relationships/image" Target="../media/image-8-3.jpeg"/><Relationship Id="rId4" Type="http://schemas.openxmlformats.org/officeDocument/2006/relationships/image" Target="../media/image-8-4.jpeg"/><Relationship Id="rId5" Type="http://schemas.openxmlformats.org/officeDocument/2006/relationships/image" Target="../media/image-8-5.jpe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jpeg"/><Relationship Id="rId3" Type="http://schemas.openxmlformats.org/officeDocument/2006/relationships/image" Target="../media/image-9-3.jpeg"/><Relationship Id="rId4" Type="http://schemas.openxmlformats.org/officeDocument/2006/relationships/image" Target="../media/image-9-4.jpeg"/><Relationship Id="rId5" Type="http://schemas.openxmlformats.org/officeDocument/2006/relationships/image" Target="../media/image-9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./build/energie/image13.jpe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903720" y="0"/>
            <a:ext cx="528523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949440" cy="6858000"/>
          </a:xfrm>
          <a:prstGeom prst="rect">
            <a:avLst/>
          </a:prstGeom>
          <a:solidFill>
            <a:srgbClr val="0B1220"/>
          </a:solidFill>
          <a:ln/>
        </p:spPr>
      </p:sp>
      <p:pic>
        <p:nvPicPr>
          <p:cNvPr id="4" name="Image 1" descr="./CDS-new-logo-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658368"/>
            <a:ext cx="1783080" cy="78089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58368" y="2286000"/>
            <a:ext cx="6035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B8148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LA CENTRALE DU SOLAIRE</a:t>
            </a:r>
            <a:endParaRPr lang="en-US" sz="1300" dirty="0"/>
          </a:p>
        </p:txBody>
      </p:sp>
      <p:sp>
        <p:nvSpPr>
          <p:cNvPr id="6" name="Text 2"/>
          <p:cNvSpPr/>
          <p:nvPr/>
        </p:nvSpPr>
        <p:spPr>
          <a:xfrm>
            <a:off x="640080" y="2697480"/>
            <a:ext cx="6217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spc="100" kern="0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INFRASTRUCTURES</a:t>
            </a:r>
            <a:endParaRPr lang="en-US" sz="3800" dirty="0"/>
          </a:p>
        </p:txBody>
      </p:sp>
      <p:sp>
        <p:nvSpPr>
          <p:cNvPr id="7" name="Text 3"/>
          <p:cNvSpPr/>
          <p:nvPr/>
        </p:nvSpPr>
        <p:spPr>
          <a:xfrm>
            <a:off x="640080" y="3429000"/>
            <a:ext cx="62179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200" b="1" dirty="0">
                <a:solidFill>
                  <a:srgbClr val="FB8148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ÉNERGIE</a:t>
            </a:r>
            <a:endParaRPr lang="en-US" sz="6200" dirty="0"/>
          </a:p>
        </p:txBody>
      </p:sp>
      <p:sp>
        <p:nvSpPr>
          <p:cNvPr id="8" name="Text 4"/>
          <p:cNvSpPr/>
          <p:nvPr/>
        </p:nvSpPr>
        <p:spPr>
          <a:xfrm>
            <a:off x="658368" y="4709160"/>
            <a:ext cx="594360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CDD6E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Réalisation de projets clés en main — de la conception à la construction.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./CDS-new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310896"/>
            <a:ext cx="932688" cy="40873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0" y="365760"/>
            <a:ext cx="53309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50" b="1" spc="200" kern="0" dirty="0">
                <a:solidFill>
                  <a:srgbClr val="64748B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INFRASTRUCTURES ÉNERGIE</a:t>
            </a:r>
            <a:endParaRPr lang="en-US" sz="1250" dirty="0"/>
          </a:p>
        </p:txBody>
      </p:sp>
      <p:sp>
        <p:nvSpPr>
          <p:cNvPr id="4" name="Text 1"/>
          <p:cNvSpPr/>
          <p:nvPr/>
        </p:nvSpPr>
        <p:spPr>
          <a:xfrm>
            <a:off x="457200" y="6455664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0E3A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CDS</a:t>
            </a:r>
            <a:pPr algn="l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·  La Centrale du Solaire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10972800" y="6455664"/>
            <a:ext cx="7589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64748B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10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457200" y="1371600"/>
            <a:ext cx="1755648" cy="365760"/>
          </a:xfrm>
          <a:prstGeom prst="roundRect">
            <a:avLst>
              <a:gd name="adj" fmla="val 22500"/>
            </a:avLst>
          </a:prstGeom>
          <a:solidFill>
            <a:srgbClr val="FB8148"/>
          </a:solidFill>
          <a:ln/>
        </p:spPr>
        <p:txBody>
          <a:bodyPr wrap="square" lIns="25400" tIns="25400" rIns="25400" bIns="25400" rtlCol="0" anchor="ctr"/>
          <a:lstStyle/>
          <a:p>
            <a:pPr algn="ctr" indent="0" marL="0">
              <a:buNone/>
            </a:pPr>
            <a:r>
              <a:rPr lang="en-US" sz="1150" b="1" spc="100" kern="0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ON GRID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457200" y="1874520"/>
            <a:ext cx="5074920" cy="10515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lnSpc>
                <a:spcPct val="102000"/>
              </a:lnSpc>
              <a:buNone/>
            </a:pPr>
            <a:r>
              <a:rPr lang="en-US" sz="1550" b="1" dirty="0">
                <a:solidFill>
                  <a:srgbClr val="0E3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SGM : Fourniture et Construction d’un système solaire au carrefour Madrid -Nouakchott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475488" y="3035808"/>
            <a:ext cx="146304" cy="146304"/>
          </a:xfrm>
          <a:prstGeom prst="ellipse">
            <a:avLst/>
          </a:prstGeom>
          <a:solidFill>
            <a:srgbClr val="FB8148"/>
          </a:solidFill>
          <a:ln/>
        </p:spPr>
      </p:sp>
      <p:sp>
        <p:nvSpPr>
          <p:cNvPr id="9" name="Text 6"/>
          <p:cNvSpPr/>
          <p:nvPr/>
        </p:nvSpPr>
        <p:spPr>
          <a:xfrm>
            <a:off x="731520" y="292608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0E3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CHIFFRES CLÉS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457200" y="3401568"/>
            <a:ext cx="5074920" cy="233172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lnSpc>
                <a:spcPct val="103000"/>
              </a:lnSpc>
              <a:buNone/>
            </a:pPr>
            <a:r>
              <a:rPr lang="en-US" sz="1250" b="1" dirty="0">
                <a:solidFill>
                  <a:srgbClr val="FB81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Puissance solaire photovoltaïque : 20kWc</a:t>
            </a:r>
            <a:endParaRPr lang="en-US" sz="125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250" b="1" dirty="0">
                <a:solidFill>
                  <a:srgbClr val="FB81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Inventer Fronius : 27 kW</a:t>
            </a:r>
            <a:endParaRPr lang="en-US" sz="125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250" b="1" dirty="0">
                <a:solidFill>
                  <a:srgbClr val="FB81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Smartmeter : Suivi en temps réel de la consommation</a:t>
            </a:r>
            <a:endParaRPr lang="en-US" sz="125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250" b="1" dirty="0">
                <a:solidFill>
                  <a:srgbClr val="FB81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Objectif : Installation d’un système solaire Ongrid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457200" y="5870448"/>
            <a:ext cx="5074920" cy="457200"/>
          </a:xfrm>
          <a:prstGeom prst="roundRect">
            <a:avLst>
              <a:gd name="adj" fmla="val 12000"/>
            </a:avLst>
          </a:prstGeom>
          <a:solidFill>
            <a:srgbClr val="F1F5F9"/>
          </a:solidFill>
          <a:ln/>
        </p:spPr>
        <p:txBody>
          <a:bodyPr wrap="square" lIns="50800" tIns="152400" rIns="152400" bIns="50800" rtlCol="0" anchor="ctr"/>
          <a:lstStyle/>
          <a:p>
            <a:pPr algn="l" indent="0" marL="0">
              <a:buNone/>
            </a:pPr>
            <a:r>
              <a:rPr lang="en-US" sz="950" b="1" spc="200" kern="0" dirty="0">
                <a:solidFill>
                  <a:srgbClr val="64748B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CLIENT   </a:t>
            </a:r>
            <a:pPr algn="l" indent="0" marL="0">
              <a:buNone/>
            </a:pPr>
            <a:r>
              <a:rPr lang="en-US" sz="1250" b="1" dirty="0">
                <a:solidFill>
                  <a:srgbClr val="0E3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Société générale</a:t>
            </a:r>
            <a:endParaRPr lang="en-US" sz="950" dirty="0"/>
          </a:p>
        </p:txBody>
      </p:sp>
      <p:pic>
        <p:nvPicPr>
          <p:cNvPr id="12" name="Image 1" descr="./build/energie/image12.jpe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5806440" y="1371600"/>
            <a:ext cx="2898648" cy="4892040"/>
          </a:xfrm>
          <a:prstGeom prst="rect">
            <a:avLst/>
          </a:prstGeom>
          <a:effectLst>
            <a:outerShdw sx="100000" sy="100000" kx="0" ky="0" algn="bl" rotWithShape="0" blurRad="114300" dist="38100" dir="5400000">
              <a:srgbClr val="0A2A4C">
                <a:alpha val="30000"/>
              </a:srgbClr>
            </a:outerShdw>
          </a:effectLst>
        </p:spPr>
      </p:pic>
      <p:pic>
        <p:nvPicPr>
          <p:cNvPr id="13" name="Image 2" descr="./build/energie/image26.jpe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8833104" y="1371600"/>
            <a:ext cx="2898648" cy="4892040"/>
          </a:xfrm>
          <a:prstGeom prst="rect">
            <a:avLst/>
          </a:prstGeom>
          <a:effectLst>
            <a:outerShdw sx="100000" sy="100000" kx="0" ky="0" algn="bl" rotWithShape="0" blurRad="114300" dist="38100" dir="5400000">
              <a:srgbClr val="0A2A4C">
                <a:alpha val="30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./CDS-new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310896"/>
            <a:ext cx="932688" cy="40873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0" y="365760"/>
            <a:ext cx="53309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50" b="1" spc="200" kern="0" dirty="0">
                <a:solidFill>
                  <a:srgbClr val="64748B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INFRASTRUCTURES ÉNERGIE</a:t>
            </a:r>
            <a:endParaRPr lang="en-US" sz="1250" dirty="0"/>
          </a:p>
        </p:txBody>
      </p:sp>
      <p:sp>
        <p:nvSpPr>
          <p:cNvPr id="4" name="Text 1"/>
          <p:cNvSpPr/>
          <p:nvPr/>
        </p:nvSpPr>
        <p:spPr>
          <a:xfrm>
            <a:off x="457200" y="6455664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0E3A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CDS</a:t>
            </a:r>
            <a:pPr algn="l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·  La Centrale du Solaire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10972800" y="6455664"/>
            <a:ext cx="7589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64748B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02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457200" y="1325880"/>
            <a:ext cx="6766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0E3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Réalisation des projets clé en main !</a:t>
            </a:r>
            <a:endParaRPr lang="en-US" sz="2500" dirty="0"/>
          </a:p>
        </p:txBody>
      </p:sp>
      <p:sp>
        <p:nvSpPr>
          <p:cNvPr id="7" name="Text 4"/>
          <p:cNvSpPr/>
          <p:nvPr/>
        </p:nvSpPr>
        <p:spPr>
          <a:xfrm>
            <a:off x="457200" y="1874520"/>
            <a:ext cx="6766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FB8148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DE LA CONCEPTION À LA CONSTRUCTION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457200" y="2331720"/>
            <a:ext cx="65379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CDS est spécialisé depuis plus de 10 ans dans les infrastructures rurales pour l’accès à l’énergie (OFF-GRID &amp; MINI-GRID). Elle intervient sur les projets clé en main depuis la conception jusqu’à la construction :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457200" y="3611880"/>
            <a:ext cx="6537960" cy="822960"/>
          </a:xfrm>
          <a:prstGeom prst="roundRect">
            <a:avLst>
              <a:gd name="adj" fmla="val 8889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85800" y="3831336"/>
            <a:ext cx="384048" cy="384048"/>
          </a:xfrm>
          <a:prstGeom prst="ellipse">
            <a:avLst/>
          </a:prstGeom>
          <a:solidFill>
            <a:srgbClr val="0E3A66"/>
          </a:solidFill>
          <a:ln/>
        </p:spPr>
      </p:sp>
      <p:sp>
        <p:nvSpPr>
          <p:cNvPr id="11" name="Text 8"/>
          <p:cNvSpPr/>
          <p:nvPr/>
        </p:nvSpPr>
        <p:spPr>
          <a:xfrm>
            <a:off x="685800" y="383133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1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325880" y="3703320"/>
            <a:ext cx="5532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0E3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Mini centrale solaire</a:t>
            </a:r>
            <a:endParaRPr lang="en-US" sz="1500" dirty="0"/>
          </a:p>
          <a:p>
            <a:pPr indent="0" marL="0">
              <a:lnSpc>
                <a:spcPct val="105000"/>
              </a:lnSpc>
              <a:buNone/>
            </a:pP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457200" y="4544568"/>
            <a:ext cx="6537960" cy="822960"/>
          </a:xfrm>
          <a:prstGeom prst="roundRect">
            <a:avLst>
              <a:gd name="adj" fmla="val 8889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85800" y="4764024"/>
            <a:ext cx="384048" cy="384048"/>
          </a:xfrm>
          <a:prstGeom prst="ellipse">
            <a:avLst/>
          </a:prstGeom>
          <a:solidFill>
            <a:srgbClr val="0E3A66"/>
          </a:solidFill>
          <a:ln/>
        </p:spPr>
      </p:sp>
      <p:sp>
        <p:nvSpPr>
          <p:cNvPr id="15" name="Text 12"/>
          <p:cNvSpPr/>
          <p:nvPr/>
        </p:nvSpPr>
        <p:spPr>
          <a:xfrm>
            <a:off x="685800" y="476402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2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1325880" y="4636008"/>
            <a:ext cx="5532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0E3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Réseau électrique</a:t>
            </a:r>
            <a:endParaRPr lang="en-US" sz="15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64748B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( MT, BT, Postes Transfo )</a:t>
            </a:r>
            <a:endParaRPr lang="en-US" sz="1500" dirty="0"/>
          </a:p>
        </p:txBody>
      </p:sp>
      <p:sp>
        <p:nvSpPr>
          <p:cNvPr id="17" name="Shape 14"/>
          <p:cNvSpPr/>
          <p:nvPr/>
        </p:nvSpPr>
        <p:spPr>
          <a:xfrm>
            <a:off x="457200" y="5477256"/>
            <a:ext cx="6537960" cy="822960"/>
          </a:xfrm>
          <a:prstGeom prst="roundRect">
            <a:avLst>
              <a:gd name="adj" fmla="val 8889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685800" y="5696712"/>
            <a:ext cx="384048" cy="384048"/>
          </a:xfrm>
          <a:prstGeom prst="ellipse">
            <a:avLst/>
          </a:prstGeom>
          <a:solidFill>
            <a:srgbClr val="0E3A66"/>
          </a:solidFill>
          <a:ln/>
        </p:spPr>
      </p:sp>
      <p:sp>
        <p:nvSpPr>
          <p:cNvPr id="19" name="Text 16"/>
          <p:cNvSpPr/>
          <p:nvPr/>
        </p:nvSpPr>
        <p:spPr>
          <a:xfrm>
            <a:off x="685800" y="569671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3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1325880" y="5568696"/>
            <a:ext cx="5532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0E3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Kit solaire</a:t>
            </a:r>
            <a:endParaRPr lang="en-US" sz="15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64748B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( OFF &amp; ON – GRID )</a:t>
            </a:r>
            <a:endParaRPr lang="en-US" sz="1500" dirty="0"/>
          </a:p>
        </p:txBody>
      </p:sp>
      <p:sp>
        <p:nvSpPr>
          <p:cNvPr id="21" name="Shape 18"/>
          <p:cNvSpPr/>
          <p:nvPr/>
        </p:nvSpPr>
        <p:spPr>
          <a:xfrm>
            <a:off x="7635240" y="1325880"/>
            <a:ext cx="4096512" cy="2743200"/>
          </a:xfrm>
          <a:prstGeom prst="roundRect">
            <a:avLst>
              <a:gd name="adj" fmla="val 3333"/>
            </a:avLst>
          </a:prstGeom>
          <a:solidFill>
            <a:srgbClr val="0E3A66"/>
          </a:solidFill>
          <a:ln/>
          <a:effectLst>
            <a:outerShdw sx="100000" sy="100000" kx="0" ky="0" algn="bl" rotWithShape="0" blurRad="177800" dist="50800" dir="5400000">
              <a:srgbClr val="0A2A4C">
                <a:alpha val="30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7635240" y="1417320"/>
            <a:ext cx="4096512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0" b="1" dirty="0">
                <a:solidFill>
                  <a:srgbClr val="FB8148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40</a:t>
            </a:r>
            <a:endParaRPr lang="en-US" sz="11000" dirty="0"/>
          </a:p>
        </p:txBody>
      </p:sp>
      <p:sp>
        <p:nvSpPr>
          <p:cNvPr id="23" name="Text 20"/>
          <p:cNvSpPr/>
          <p:nvPr/>
        </p:nvSpPr>
        <p:spPr>
          <a:xfrm>
            <a:off x="7635240" y="3063240"/>
            <a:ext cx="40965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spc="200" kern="0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PROJETS ÉNERGIE RÉALISÉS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7635240" y="3611880"/>
            <a:ext cx="409651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CDD6E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Chiffres clés</a:t>
            </a:r>
            <a:endParaRPr lang="en-US" sz="1200" dirty="0"/>
          </a:p>
        </p:txBody>
      </p:sp>
      <p:pic>
        <p:nvPicPr>
          <p:cNvPr id="25" name="Image 1" descr="./build/energie/image13.jpe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7635240" y="4251960"/>
            <a:ext cx="4096512" cy="2011680"/>
          </a:xfrm>
          <a:prstGeom prst="rect">
            <a:avLst/>
          </a:prstGeom>
          <a:effectLst>
            <a:outerShdw sx="100000" sy="100000" kx="0" ky="0" algn="bl" rotWithShape="0" blurRad="114300" dist="38100" dir="5400000">
              <a:srgbClr val="0A2A4C">
                <a:alpha val="30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./CDS-new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310896"/>
            <a:ext cx="932688" cy="40873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0" y="365760"/>
            <a:ext cx="53309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50" b="1" spc="200" kern="0" dirty="0">
                <a:solidFill>
                  <a:srgbClr val="64748B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INFRASTRUCTURES ÉNERGIE</a:t>
            </a:r>
            <a:endParaRPr lang="en-US" sz="1250" dirty="0"/>
          </a:p>
        </p:txBody>
      </p:sp>
      <p:sp>
        <p:nvSpPr>
          <p:cNvPr id="4" name="Text 1"/>
          <p:cNvSpPr/>
          <p:nvPr/>
        </p:nvSpPr>
        <p:spPr>
          <a:xfrm>
            <a:off x="457200" y="6455664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0E3A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CDS</a:t>
            </a:r>
            <a:pPr algn="l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·  La Centrale du Solaire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10972800" y="6455664"/>
            <a:ext cx="7589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64748B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03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457200" y="1371600"/>
            <a:ext cx="1856232" cy="365760"/>
          </a:xfrm>
          <a:prstGeom prst="roundRect">
            <a:avLst>
              <a:gd name="adj" fmla="val 22500"/>
            </a:avLst>
          </a:prstGeom>
          <a:solidFill>
            <a:srgbClr val="FB8148"/>
          </a:solidFill>
          <a:ln/>
        </p:spPr>
        <p:txBody>
          <a:bodyPr wrap="square" lIns="25400" tIns="25400" rIns="25400" bIns="25400" rtlCol="0" anchor="ctr"/>
          <a:lstStyle/>
          <a:p>
            <a:pPr algn="ctr" indent="0" marL="0">
              <a:buNone/>
            </a:pPr>
            <a:r>
              <a:rPr lang="en-US" sz="1150" b="1" spc="100" kern="0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OFF GRID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457200" y="1874520"/>
            <a:ext cx="5074920" cy="10515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lnSpc>
                <a:spcPct val="102000"/>
              </a:lnSpc>
              <a:buNone/>
            </a:pPr>
            <a:r>
              <a:rPr lang="en-US" sz="1550" b="1" dirty="0">
                <a:solidFill>
                  <a:srgbClr val="0E3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IGE : Système solaire photovoltaïque On GRID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475488" y="3035808"/>
            <a:ext cx="146304" cy="146304"/>
          </a:xfrm>
          <a:prstGeom prst="ellipse">
            <a:avLst/>
          </a:prstGeom>
          <a:solidFill>
            <a:srgbClr val="FB8148"/>
          </a:solidFill>
          <a:ln/>
        </p:spPr>
      </p:sp>
      <p:sp>
        <p:nvSpPr>
          <p:cNvPr id="9" name="Text 6"/>
          <p:cNvSpPr/>
          <p:nvPr/>
        </p:nvSpPr>
        <p:spPr>
          <a:xfrm>
            <a:off x="731520" y="292608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0E3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CHIFFRES CLÉS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457200" y="3401568"/>
            <a:ext cx="5074920" cy="283464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lnSpc>
                <a:spcPct val="103000"/>
              </a:lnSpc>
              <a:buNone/>
            </a:pPr>
            <a:r>
              <a:rPr lang="en-US" sz="1250" b="1" dirty="0">
                <a:solidFill>
                  <a:srgbClr val="FB81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Puissance solaire photovoltaïque : 54kWc</a:t>
            </a:r>
            <a:endParaRPr lang="en-US" sz="125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250" b="1" dirty="0">
                <a:solidFill>
                  <a:srgbClr val="FB81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Inventer TBB : 6x8KVA</a:t>
            </a:r>
            <a:endParaRPr lang="en-US" sz="125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250" b="1" dirty="0">
                <a:solidFill>
                  <a:srgbClr val="FB81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Stockage TBB : 6x5kWh</a:t>
            </a:r>
            <a:endParaRPr lang="en-US" sz="1250" dirty="0"/>
          </a:p>
        </p:txBody>
      </p:sp>
      <p:pic>
        <p:nvPicPr>
          <p:cNvPr id="11" name="Image 1" descr="./build/energie/image4.jpe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5806440" y="1371600"/>
            <a:ext cx="2898648" cy="4892040"/>
          </a:xfrm>
          <a:prstGeom prst="rect">
            <a:avLst/>
          </a:prstGeom>
          <a:effectLst>
            <a:outerShdw sx="100000" sy="100000" kx="0" ky="0" algn="bl" rotWithShape="0" blurRad="114300" dist="38100" dir="5400000">
              <a:srgbClr val="0A2A4C">
                <a:alpha val="30000"/>
              </a:srgbClr>
            </a:outerShdw>
          </a:effectLst>
        </p:spPr>
      </p:pic>
      <p:pic>
        <p:nvPicPr>
          <p:cNvPr id="12" name="Image 2" descr="./build/energie/image5.jpe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8833104" y="1371600"/>
            <a:ext cx="2898648" cy="2382012"/>
          </a:xfrm>
          <a:prstGeom prst="rect">
            <a:avLst/>
          </a:prstGeom>
          <a:effectLst>
            <a:outerShdw sx="100000" sy="100000" kx="0" ky="0" algn="bl" rotWithShape="0" blurRad="114300" dist="38100" dir="5400000">
              <a:srgbClr val="0A2A4C">
                <a:alpha val="30000"/>
              </a:srgbClr>
            </a:outerShdw>
          </a:effectLst>
        </p:spPr>
      </p:pic>
      <p:pic>
        <p:nvPicPr>
          <p:cNvPr id="13" name="Image 3" descr="./build/energie/image6.jpe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8833104" y="3881628"/>
            <a:ext cx="2898648" cy="2382012"/>
          </a:xfrm>
          <a:prstGeom prst="rect">
            <a:avLst/>
          </a:prstGeom>
          <a:effectLst>
            <a:outerShdw sx="100000" sy="100000" kx="0" ky="0" algn="bl" rotWithShape="0" blurRad="114300" dist="38100" dir="5400000">
              <a:srgbClr val="0A2A4C">
                <a:alpha val="30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./CDS-new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310896"/>
            <a:ext cx="932688" cy="40873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0" y="365760"/>
            <a:ext cx="53309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50" b="1" spc="200" kern="0" dirty="0">
                <a:solidFill>
                  <a:srgbClr val="64748B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INFRASTRUCTURES ÉNERGIE</a:t>
            </a:r>
            <a:endParaRPr lang="en-US" sz="1250" dirty="0"/>
          </a:p>
        </p:txBody>
      </p:sp>
      <p:sp>
        <p:nvSpPr>
          <p:cNvPr id="4" name="Text 1"/>
          <p:cNvSpPr/>
          <p:nvPr/>
        </p:nvSpPr>
        <p:spPr>
          <a:xfrm>
            <a:off x="457200" y="6455664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0E3A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CDS</a:t>
            </a:r>
            <a:pPr algn="l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·  La Centrale du Solaire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10972800" y="6455664"/>
            <a:ext cx="7589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64748B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04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457200" y="1371600"/>
            <a:ext cx="1755648" cy="365760"/>
          </a:xfrm>
          <a:prstGeom prst="roundRect">
            <a:avLst>
              <a:gd name="adj" fmla="val 22500"/>
            </a:avLst>
          </a:prstGeom>
          <a:solidFill>
            <a:srgbClr val="FB8148"/>
          </a:solidFill>
          <a:ln/>
        </p:spPr>
        <p:txBody>
          <a:bodyPr wrap="square" lIns="25400" tIns="25400" rIns="25400" bIns="25400" rtlCol="0" anchor="ctr"/>
          <a:lstStyle/>
          <a:p>
            <a:pPr algn="ctr" indent="0" marL="0">
              <a:buNone/>
            </a:pPr>
            <a:r>
              <a:rPr lang="en-US" sz="1150" b="1" spc="100" kern="0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HYBRIDE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457200" y="1874520"/>
            <a:ext cx="5074920" cy="10515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lnSpc>
                <a:spcPct val="102000"/>
              </a:lnSpc>
              <a:buNone/>
            </a:pPr>
            <a:r>
              <a:rPr lang="en-US" sz="1550" b="1" dirty="0">
                <a:solidFill>
                  <a:srgbClr val="0E3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ENABEL : Système solaire photovoltaïque On GRID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475488" y="3035808"/>
            <a:ext cx="146304" cy="146304"/>
          </a:xfrm>
          <a:prstGeom prst="ellipse">
            <a:avLst/>
          </a:prstGeom>
          <a:solidFill>
            <a:srgbClr val="FB8148"/>
          </a:solidFill>
          <a:ln/>
        </p:spPr>
      </p:sp>
      <p:sp>
        <p:nvSpPr>
          <p:cNvPr id="9" name="Text 6"/>
          <p:cNvSpPr/>
          <p:nvPr/>
        </p:nvSpPr>
        <p:spPr>
          <a:xfrm>
            <a:off x="731520" y="292608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0E3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CHIFFRES CLÉS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457200" y="3401568"/>
            <a:ext cx="5074920" cy="283464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lnSpc>
                <a:spcPct val="103000"/>
              </a:lnSpc>
              <a:buNone/>
            </a:pPr>
            <a:r>
              <a:rPr lang="en-US" sz="1250" b="1" dirty="0">
                <a:solidFill>
                  <a:srgbClr val="FB81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Puissance solaire photovoltaïque : 20kWc</a:t>
            </a:r>
            <a:endParaRPr lang="en-US" sz="125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250" b="1" dirty="0">
                <a:solidFill>
                  <a:srgbClr val="FB81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Inventer TBB : 3x8KVA</a:t>
            </a:r>
            <a:endParaRPr lang="en-US" sz="125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250" b="1" dirty="0">
                <a:solidFill>
                  <a:srgbClr val="FB81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Stockage TBB : 8x5kWh</a:t>
            </a:r>
            <a:endParaRPr lang="en-US" sz="125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250" b="1" dirty="0">
                <a:solidFill>
                  <a:srgbClr val="FB81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Objectif : Installation d’un système solaire pour un Backup</a:t>
            </a:r>
            <a:endParaRPr lang="en-US" sz="1250" dirty="0"/>
          </a:p>
        </p:txBody>
      </p:sp>
      <p:pic>
        <p:nvPicPr>
          <p:cNvPr id="11" name="Image 1" descr="./build/energie/image7.jpe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5806440" y="1371600"/>
            <a:ext cx="2898648" cy="4892040"/>
          </a:xfrm>
          <a:prstGeom prst="rect">
            <a:avLst/>
          </a:prstGeom>
          <a:effectLst>
            <a:outerShdw sx="100000" sy="100000" kx="0" ky="0" algn="bl" rotWithShape="0" blurRad="114300" dist="38100" dir="5400000">
              <a:srgbClr val="0A2A4C">
                <a:alpha val="30000"/>
              </a:srgbClr>
            </a:outerShdw>
          </a:effectLst>
        </p:spPr>
      </p:pic>
      <p:pic>
        <p:nvPicPr>
          <p:cNvPr id="12" name="Image 2" descr="./build/energie/image8.jpe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8833104" y="1371600"/>
            <a:ext cx="2898648" cy="2382012"/>
          </a:xfrm>
          <a:prstGeom prst="rect">
            <a:avLst/>
          </a:prstGeom>
          <a:effectLst>
            <a:outerShdw sx="100000" sy="100000" kx="0" ky="0" algn="bl" rotWithShape="0" blurRad="114300" dist="38100" dir="5400000">
              <a:srgbClr val="0A2A4C">
                <a:alpha val="30000"/>
              </a:srgbClr>
            </a:outerShdw>
          </a:effectLst>
        </p:spPr>
      </p:pic>
      <p:pic>
        <p:nvPicPr>
          <p:cNvPr id="13" name="Image 3" descr="./build/energie/image9.jpe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8833104" y="3881628"/>
            <a:ext cx="2898648" cy="2382012"/>
          </a:xfrm>
          <a:prstGeom prst="rect">
            <a:avLst/>
          </a:prstGeom>
          <a:effectLst>
            <a:outerShdw sx="100000" sy="100000" kx="0" ky="0" algn="bl" rotWithShape="0" blurRad="114300" dist="38100" dir="5400000">
              <a:srgbClr val="0A2A4C">
                <a:alpha val="30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./CDS-new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310896"/>
            <a:ext cx="932688" cy="40873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0" y="365760"/>
            <a:ext cx="53309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50" b="1" spc="200" kern="0" dirty="0">
                <a:solidFill>
                  <a:srgbClr val="64748B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INFRASTRUCTURES ÉNERGIE</a:t>
            </a:r>
            <a:endParaRPr lang="en-US" sz="1250" dirty="0"/>
          </a:p>
        </p:txBody>
      </p:sp>
      <p:sp>
        <p:nvSpPr>
          <p:cNvPr id="4" name="Text 1"/>
          <p:cNvSpPr/>
          <p:nvPr/>
        </p:nvSpPr>
        <p:spPr>
          <a:xfrm>
            <a:off x="457200" y="6455664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0E3A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CDS</a:t>
            </a:r>
            <a:pPr algn="l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·  La Centrale du Solaire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10972800" y="6455664"/>
            <a:ext cx="7589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64748B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05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457200" y="1371600"/>
            <a:ext cx="1755648" cy="365760"/>
          </a:xfrm>
          <a:prstGeom prst="roundRect">
            <a:avLst>
              <a:gd name="adj" fmla="val 22500"/>
            </a:avLst>
          </a:prstGeom>
          <a:solidFill>
            <a:srgbClr val="FB8148"/>
          </a:solidFill>
          <a:ln/>
        </p:spPr>
        <p:txBody>
          <a:bodyPr wrap="square" lIns="25400" tIns="25400" rIns="25400" bIns="25400" rtlCol="0" anchor="ctr"/>
          <a:lstStyle/>
          <a:p>
            <a:pPr algn="ctr" indent="0" marL="0">
              <a:buNone/>
            </a:pPr>
            <a:r>
              <a:rPr lang="en-US" sz="1150" b="1" spc="100" kern="0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HYBRIDE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457200" y="1874520"/>
            <a:ext cx="5074920" cy="10515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lnSpc>
                <a:spcPct val="102000"/>
              </a:lnSpc>
              <a:buNone/>
            </a:pPr>
            <a:r>
              <a:rPr lang="en-US" sz="1550" b="1" dirty="0">
                <a:solidFill>
                  <a:srgbClr val="0E3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CHN : Système solaire photovoltaïque Hybride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475488" y="3035808"/>
            <a:ext cx="146304" cy="146304"/>
          </a:xfrm>
          <a:prstGeom prst="ellipse">
            <a:avLst/>
          </a:prstGeom>
          <a:solidFill>
            <a:srgbClr val="FB8148"/>
          </a:solidFill>
          <a:ln/>
        </p:spPr>
      </p:sp>
      <p:sp>
        <p:nvSpPr>
          <p:cNvPr id="9" name="Text 6"/>
          <p:cNvSpPr/>
          <p:nvPr/>
        </p:nvSpPr>
        <p:spPr>
          <a:xfrm>
            <a:off x="731520" y="292608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0E3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CHIFFRES CLÉS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457200" y="3401568"/>
            <a:ext cx="5074920" cy="283464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lnSpc>
                <a:spcPct val="103000"/>
              </a:lnSpc>
              <a:buNone/>
            </a:pPr>
            <a:r>
              <a:rPr lang="en-US" sz="1250" b="1" dirty="0">
                <a:solidFill>
                  <a:srgbClr val="FB81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Puissance solaire photovoltaïque : 80kWc</a:t>
            </a:r>
            <a:endParaRPr lang="en-US" sz="125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250" b="1" dirty="0">
                <a:solidFill>
                  <a:srgbClr val="FB81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Stockage batterie : 140kWh</a:t>
            </a:r>
            <a:endParaRPr lang="en-US" sz="125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250" b="1" dirty="0">
                <a:solidFill>
                  <a:srgbClr val="FB81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Inverters Deye : 3x30kW</a:t>
            </a:r>
            <a:endParaRPr lang="en-US" sz="125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250" b="1" dirty="0">
                <a:solidFill>
                  <a:srgbClr val="FB81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Objectif : Installation d’un système solaire intégré pour l’alimentation de leur centre d’oxygène</a:t>
            </a:r>
            <a:endParaRPr lang="en-US" sz="1250" dirty="0"/>
          </a:p>
        </p:txBody>
      </p:sp>
      <p:pic>
        <p:nvPicPr>
          <p:cNvPr id="11" name="Image 1" descr="./build/energie/image10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5806440" y="1371600"/>
            <a:ext cx="5925312" cy="4892040"/>
          </a:xfrm>
          <a:prstGeom prst="rect">
            <a:avLst/>
          </a:prstGeom>
          <a:effectLst>
            <a:outerShdw sx="100000" sy="100000" kx="0" ky="0" algn="bl" rotWithShape="0" blurRad="114300" dist="38100" dir="5400000">
              <a:srgbClr val="0A2A4C">
                <a:alpha val="30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./CDS-new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310896"/>
            <a:ext cx="932688" cy="40873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0" y="365760"/>
            <a:ext cx="53309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50" b="1" spc="200" kern="0" dirty="0">
                <a:solidFill>
                  <a:srgbClr val="64748B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INFRASTRUCTURES ÉNERGIE</a:t>
            </a:r>
            <a:endParaRPr lang="en-US" sz="1250" dirty="0"/>
          </a:p>
        </p:txBody>
      </p:sp>
      <p:sp>
        <p:nvSpPr>
          <p:cNvPr id="4" name="Text 1"/>
          <p:cNvSpPr/>
          <p:nvPr/>
        </p:nvSpPr>
        <p:spPr>
          <a:xfrm>
            <a:off x="457200" y="6455664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0E3A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CDS</a:t>
            </a:r>
            <a:pPr algn="l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·  La Centrale du Solaire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10972800" y="6455664"/>
            <a:ext cx="7589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64748B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06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457200" y="1371600"/>
            <a:ext cx="1755648" cy="365760"/>
          </a:xfrm>
          <a:prstGeom prst="roundRect">
            <a:avLst>
              <a:gd name="adj" fmla="val 22500"/>
            </a:avLst>
          </a:prstGeom>
          <a:solidFill>
            <a:srgbClr val="FB8148"/>
          </a:solidFill>
          <a:ln/>
        </p:spPr>
        <p:txBody>
          <a:bodyPr wrap="square" lIns="25400" tIns="25400" rIns="25400" bIns="25400" rtlCol="0" anchor="ctr"/>
          <a:lstStyle/>
          <a:p>
            <a:pPr algn="ctr" indent="0" marL="0">
              <a:buNone/>
            </a:pPr>
            <a:r>
              <a:rPr lang="en-US" sz="1150" b="1" spc="100" kern="0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ON GRID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457200" y="1874520"/>
            <a:ext cx="5074920" cy="10515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lnSpc>
                <a:spcPct val="102000"/>
              </a:lnSpc>
              <a:buNone/>
            </a:pPr>
            <a:r>
              <a:rPr lang="en-US" sz="1550" b="1" dirty="0">
                <a:solidFill>
                  <a:srgbClr val="0E3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May Cube : Système solaire photovoltaïque On GRID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475488" y="3035808"/>
            <a:ext cx="146304" cy="146304"/>
          </a:xfrm>
          <a:prstGeom prst="ellipse">
            <a:avLst/>
          </a:prstGeom>
          <a:solidFill>
            <a:srgbClr val="FB8148"/>
          </a:solidFill>
          <a:ln/>
        </p:spPr>
      </p:sp>
      <p:sp>
        <p:nvSpPr>
          <p:cNvPr id="9" name="Text 6"/>
          <p:cNvSpPr/>
          <p:nvPr/>
        </p:nvSpPr>
        <p:spPr>
          <a:xfrm>
            <a:off x="731520" y="292608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0E3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CHIFFRES CLÉS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457200" y="3401568"/>
            <a:ext cx="5074920" cy="233172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lnSpc>
                <a:spcPct val="103000"/>
              </a:lnSpc>
              <a:buNone/>
            </a:pPr>
            <a:r>
              <a:rPr lang="en-US" sz="1250" b="1" dirty="0">
                <a:solidFill>
                  <a:srgbClr val="FB81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Puissance solaire photovoltaïque : 30kWc</a:t>
            </a:r>
            <a:endParaRPr lang="en-US" sz="125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250" b="1" dirty="0">
                <a:solidFill>
                  <a:srgbClr val="FB81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Inventer Fronius : 27 kW</a:t>
            </a:r>
            <a:endParaRPr lang="en-US" sz="125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250" b="1" dirty="0">
                <a:solidFill>
                  <a:srgbClr val="FB81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Smartmeter : Suivi en temps réel de la consommation</a:t>
            </a:r>
            <a:endParaRPr lang="en-US" sz="125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250" b="1" dirty="0">
                <a:solidFill>
                  <a:srgbClr val="FB81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Objectif : Installation d’un système solaire Ongrid 30kWc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457200" y="5870448"/>
            <a:ext cx="5074920" cy="457200"/>
          </a:xfrm>
          <a:prstGeom prst="roundRect">
            <a:avLst>
              <a:gd name="adj" fmla="val 12000"/>
            </a:avLst>
          </a:prstGeom>
          <a:solidFill>
            <a:srgbClr val="F1F5F9"/>
          </a:solidFill>
          <a:ln/>
        </p:spPr>
        <p:txBody>
          <a:bodyPr wrap="square" lIns="50800" tIns="152400" rIns="152400" bIns="50800" rtlCol="0" anchor="ctr"/>
          <a:lstStyle/>
          <a:p>
            <a:pPr algn="l" indent="0" marL="0">
              <a:buNone/>
            </a:pPr>
            <a:r>
              <a:rPr lang="en-US" sz="950" b="1" spc="200" kern="0" dirty="0">
                <a:solidFill>
                  <a:srgbClr val="64748B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CLIENT   </a:t>
            </a:r>
            <a:pPr algn="l" indent="0" marL="0">
              <a:buNone/>
            </a:pPr>
            <a:r>
              <a:rPr lang="en-US" sz="1250" b="1" dirty="0">
                <a:solidFill>
                  <a:srgbClr val="0E3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May Cube</a:t>
            </a:r>
            <a:endParaRPr lang="en-US" sz="950" dirty="0"/>
          </a:p>
        </p:txBody>
      </p:sp>
      <p:pic>
        <p:nvPicPr>
          <p:cNvPr id="12" name="Image 1" descr="./build/energie/image11.jpe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5806440" y="1371600"/>
            <a:ext cx="2898648" cy="4892040"/>
          </a:xfrm>
          <a:prstGeom prst="rect">
            <a:avLst/>
          </a:prstGeom>
          <a:effectLst>
            <a:outerShdw sx="100000" sy="100000" kx="0" ky="0" algn="bl" rotWithShape="0" blurRad="114300" dist="38100" dir="5400000">
              <a:srgbClr val="0A2A4C">
                <a:alpha val="30000"/>
              </a:srgbClr>
            </a:outerShdw>
          </a:effectLst>
        </p:spPr>
      </p:pic>
      <p:pic>
        <p:nvPicPr>
          <p:cNvPr id="13" name="Image 2" descr="./build/energie/image12.jpe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8833104" y="1371600"/>
            <a:ext cx="2898648" cy="2382012"/>
          </a:xfrm>
          <a:prstGeom prst="rect">
            <a:avLst/>
          </a:prstGeom>
          <a:effectLst>
            <a:outerShdw sx="100000" sy="100000" kx="0" ky="0" algn="bl" rotWithShape="0" blurRad="114300" dist="38100" dir="5400000">
              <a:srgbClr val="0A2A4C">
                <a:alpha val="30000"/>
              </a:srgbClr>
            </a:outerShdw>
          </a:effectLst>
        </p:spPr>
      </p:pic>
      <p:pic>
        <p:nvPicPr>
          <p:cNvPr id="14" name="Image 3" descr="./build/energie/image13.jpe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8833104" y="3881628"/>
            <a:ext cx="2898648" cy="2382012"/>
          </a:xfrm>
          <a:prstGeom prst="rect">
            <a:avLst/>
          </a:prstGeom>
          <a:effectLst>
            <a:outerShdw sx="100000" sy="100000" kx="0" ky="0" algn="bl" rotWithShape="0" blurRad="114300" dist="38100" dir="5400000">
              <a:srgbClr val="0A2A4C">
                <a:alpha val="30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./CDS-new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310896"/>
            <a:ext cx="932688" cy="40873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0" y="365760"/>
            <a:ext cx="53309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50" b="1" spc="200" kern="0" dirty="0">
                <a:solidFill>
                  <a:srgbClr val="64748B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INFRASTRUCTURES ÉNERGIE</a:t>
            </a:r>
            <a:endParaRPr lang="en-US" sz="1250" dirty="0"/>
          </a:p>
        </p:txBody>
      </p:sp>
      <p:sp>
        <p:nvSpPr>
          <p:cNvPr id="4" name="Text 1"/>
          <p:cNvSpPr/>
          <p:nvPr/>
        </p:nvSpPr>
        <p:spPr>
          <a:xfrm>
            <a:off x="457200" y="6455664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0E3A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CDS</a:t>
            </a:r>
            <a:pPr algn="l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·  La Centrale du Solaire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10972800" y="6455664"/>
            <a:ext cx="7589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64748B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07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457200" y="1371600"/>
            <a:ext cx="1755648" cy="365760"/>
          </a:xfrm>
          <a:prstGeom prst="roundRect">
            <a:avLst>
              <a:gd name="adj" fmla="val 22500"/>
            </a:avLst>
          </a:prstGeom>
          <a:solidFill>
            <a:srgbClr val="FB8148"/>
          </a:solidFill>
          <a:ln/>
        </p:spPr>
        <p:txBody>
          <a:bodyPr wrap="square" lIns="25400" tIns="25400" rIns="25400" bIns="25400" rtlCol="0" anchor="ctr"/>
          <a:lstStyle/>
          <a:p>
            <a:pPr algn="ctr" indent="0" marL="0">
              <a:buNone/>
            </a:pPr>
            <a:r>
              <a:rPr lang="en-US" sz="1150" b="1" spc="100" kern="0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ON GRID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457200" y="1874520"/>
            <a:ext cx="5074920" cy="10515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lnSpc>
                <a:spcPct val="102000"/>
              </a:lnSpc>
              <a:buNone/>
            </a:pPr>
            <a:r>
              <a:rPr lang="en-US" sz="1550" b="1" dirty="0">
                <a:solidFill>
                  <a:srgbClr val="0E3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Banque mondiale-Brazzaville : Système solaire photovoltaïque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475488" y="3035808"/>
            <a:ext cx="146304" cy="146304"/>
          </a:xfrm>
          <a:prstGeom prst="ellipse">
            <a:avLst/>
          </a:prstGeom>
          <a:solidFill>
            <a:srgbClr val="FB8148"/>
          </a:solidFill>
          <a:ln/>
        </p:spPr>
      </p:sp>
      <p:sp>
        <p:nvSpPr>
          <p:cNvPr id="9" name="Text 6"/>
          <p:cNvSpPr/>
          <p:nvPr/>
        </p:nvSpPr>
        <p:spPr>
          <a:xfrm>
            <a:off x="731520" y="292608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0E3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CHIFFRES CLÉS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457200" y="3401568"/>
            <a:ext cx="5074920" cy="233172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lnSpc>
                <a:spcPct val="103000"/>
              </a:lnSpc>
              <a:buNone/>
            </a:pPr>
            <a:r>
              <a:rPr lang="en-US" sz="1250" b="1" dirty="0">
                <a:solidFill>
                  <a:srgbClr val="FB81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Puissance : 33 KW</a:t>
            </a:r>
            <a:endParaRPr lang="en-US" sz="125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250" b="1" dirty="0">
                <a:solidFill>
                  <a:srgbClr val="FB81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Stockage : 17.92 KWh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457200" y="5870448"/>
            <a:ext cx="5074920" cy="457200"/>
          </a:xfrm>
          <a:prstGeom prst="roundRect">
            <a:avLst>
              <a:gd name="adj" fmla="val 12000"/>
            </a:avLst>
          </a:prstGeom>
          <a:solidFill>
            <a:srgbClr val="F1F5F9"/>
          </a:solidFill>
          <a:ln/>
        </p:spPr>
        <p:txBody>
          <a:bodyPr wrap="square" lIns="50800" tIns="152400" rIns="152400" bIns="50800" rtlCol="0" anchor="ctr"/>
          <a:lstStyle/>
          <a:p>
            <a:pPr algn="l" indent="0" marL="0">
              <a:buNone/>
            </a:pPr>
            <a:r>
              <a:rPr lang="en-US" sz="950" b="1" spc="200" kern="0" dirty="0">
                <a:solidFill>
                  <a:srgbClr val="64748B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CLIENT   </a:t>
            </a:r>
            <a:pPr algn="l" indent="0" marL="0">
              <a:buNone/>
            </a:pPr>
            <a:r>
              <a:rPr lang="en-US" sz="1250" b="1" dirty="0">
                <a:solidFill>
                  <a:srgbClr val="0E3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Banque mondiale – Brazzaville</a:t>
            </a:r>
            <a:endParaRPr lang="en-US" sz="950" dirty="0"/>
          </a:p>
        </p:txBody>
      </p:sp>
      <p:pic>
        <p:nvPicPr>
          <p:cNvPr id="12" name="Image 1" descr="./build/energie/image14.jpe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5806440" y="1371600"/>
            <a:ext cx="2898648" cy="2382012"/>
          </a:xfrm>
          <a:prstGeom prst="rect">
            <a:avLst/>
          </a:prstGeom>
          <a:effectLst>
            <a:outerShdw sx="100000" sy="100000" kx="0" ky="0" algn="bl" rotWithShape="0" blurRad="114300" dist="38100" dir="5400000">
              <a:srgbClr val="0A2A4C">
                <a:alpha val="30000"/>
              </a:srgbClr>
            </a:outerShdw>
          </a:effectLst>
        </p:spPr>
      </p:pic>
      <p:pic>
        <p:nvPicPr>
          <p:cNvPr id="13" name="Image 2" descr="./build/energie/image15.jpe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8833104" y="1371600"/>
            <a:ext cx="2898648" cy="2382012"/>
          </a:xfrm>
          <a:prstGeom prst="rect">
            <a:avLst/>
          </a:prstGeom>
          <a:effectLst>
            <a:outerShdw sx="100000" sy="100000" kx="0" ky="0" algn="bl" rotWithShape="0" blurRad="114300" dist="38100" dir="5400000">
              <a:srgbClr val="0A2A4C">
                <a:alpha val="30000"/>
              </a:srgbClr>
            </a:outerShdw>
          </a:effectLst>
        </p:spPr>
      </p:pic>
      <p:pic>
        <p:nvPicPr>
          <p:cNvPr id="14" name="Image 3" descr="./build/energie/image16.jpe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5806440" y="3881628"/>
            <a:ext cx="2898648" cy="2382012"/>
          </a:xfrm>
          <a:prstGeom prst="rect">
            <a:avLst/>
          </a:prstGeom>
          <a:effectLst>
            <a:outerShdw sx="100000" sy="100000" kx="0" ky="0" algn="bl" rotWithShape="0" blurRad="114300" dist="38100" dir="5400000">
              <a:srgbClr val="0A2A4C">
                <a:alpha val="30000"/>
              </a:srgbClr>
            </a:outerShdw>
          </a:effectLst>
        </p:spPr>
      </p:pic>
      <p:pic>
        <p:nvPicPr>
          <p:cNvPr id="15" name="Image 4" descr="./build/energie/image17.jpe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8833104" y="3881628"/>
            <a:ext cx="2898648" cy="2382012"/>
          </a:xfrm>
          <a:prstGeom prst="rect">
            <a:avLst/>
          </a:prstGeom>
          <a:effectLst>
            <a:outerShdw sx="100000" sy="100000" kx="0" ky="0" algn="bl" rotWithShape="0" blurRad="114300" dist="38100" dir="5400000">
              <a:srgbClr val="0A2A4C">
                <a:alpha val="30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./CDS-new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310896"/>
            <a:ext cx="932688" cy="40873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0" y="365760"/>
            <a:ext cx="53309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50" b="1" spc="200" kern="0" dirty="0">
                <a:solidFill>
                  <a:srgbClr val="64748B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INFRASTRUCTURES ÉNERGIE</a:t>
            </a:r>
            <a:endParaRPr lang="en-US" sz="1250" dirty="0"/>
          </a:p>
        </p:txBody>
      </p:sp>
      <p:sp>
        <p:nvSpPr>
          <p:cNvPr id="4" name="Text 1"/>
          <p:cNvSpPr/>
          <p:nvPr/>
        </p:nvSpPr>
        <p:spPr>
          <a:xfrm>
            <a:off x="457200" y="6455664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0E3A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CDS</a:t>
            </a:r>
            <a:pPr algn="l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·  La Centrale du Solaire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10972800" y="6455664"/>
            <a:ext cx="7589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64748B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08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457200" y="1371600"/>
            <a:ext cx="1755648" cy="365760"/>
          </a:xfrm>
          <a:prstGeom prst="roundRect">
            <a:avLst>
              <a:gd name="adj" fmla="val 22500"/>
            </a:avLst>
          </a:prstGeom>
          <a:solidFill>
            <a:srgbClr val="FB8148"/>
          </a:solidFill>
          <a:ln/>
        </p:spPr>
        <p:txBody>
          <a:bodyPr wrap="square" lIns="25400" tIns="25400" rIns="25400" bIns="25400" rtlCol="0" anchor="ctr"/>
          <a:lstStyle/>
          <a:p>
            <a:pPr algn="ctr" indent="0" marL="0">
              <a:buNone/>
            </a:pPr>
            <a:r>
              <a:rPr lang="en-US" sz="1150" b="1" spc="100" kern="0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ON GRID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457200" y="1874520"/>
            <a:ext cx="5074920" cy="10515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lnSpc>
                <a:spcPct val="102000"/>
              </a:lnSpc>
              <a:buNone/>
            </a:pPr>
            <a:r>
              <a:rPr lang="en-US" sz="1550" b="1" dirty="0">
                <a:solidFill>
                  <a:srgbClr val="0E3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ANPER-Niger : Electrification de villages par mini GRID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475488" y="3035808"/>
            <a:ext cx="146304" cy="146304"/>
          </a:xfrm>
          <a:prstGeom prst="ellipse">
            <a:avLst/>
          </a:prstGeom>
          <a:solidFill>
            <a:srgbClr val="FB8148"/>
          </a:solidFill>
          <a:ln/>
        </p:spPr>
      </p:sp>
      <p:sp>
        <p:nvSpPr>
          <p:cNvPr id="9" name="Text 6"/>
          <p:cNvSpPr/>
          <p:nvPr/>
        </p:nvSpPr>
        <p:spPr>
          <a:xfrm>
            <a:off x="731520" y="292608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0E3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CHIFFRES CLÉS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457200" y="3401568"/>
            <a:ext cx="5074920" cy="233172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lnSpc>
                <a:spcPct val="103000"/>
              </a:lnSpc>
              <a:buNone/>
            </a:pPr>
            <a:r>
              <a:rPr lang="en-US" sz="1250" b="1" dirty="0">
                <a:solidFill>
                  <a:srgbClr val="FB81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Puissance : 310 kW</a:t>
            </a:r>
            <a:endParaRPr lang="en-US" sz="125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250" b="1" dirty="0">
                <a:solidFill>
                  <a:srgbClr val="FB81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Stockage : 761 KWH</a:t>
            </a:r>
            <a:endParaRPr lang="en-US" sz="125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250" b="1" dirty="0">
                <a:solidFill>
                  <a:srgbClr val="FB81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BT : 9,8 km</a:t>
            </a:r>
            <a:endParaRPr lang="en-US" sz="125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250" b="1" dirty="0">
                <a:solidFill>
                  <a:srgbClr val="FB81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Branchement : 828 abonnées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457200" y="5870448"/>
            <a:ext cx="5074920" cy="457200"/>
          </a:xfrm>
          <a:prstGeom prst="roundRect">
            <a:avLst>
              <a:gd name="adj" fmla="val 12000"/>
            </a:avLst>
          </a:prstGeom>
          <a:solidFill>
            <a:srgbClr val="F1F5F9"/>
          </a:solidFill>
          <a:ln/>
        </p:spPr>
        <p:txBody>
          <a:bodyPr wrap="square" lIns="50800" tIns="152400" rIns="152400" bIns="50800" rtlCol="0" anchor="ctr"/>
          <a:lstStyle/>
          <a:p>
            <a:pPr algn="l" indent="0" marL="0">
              <a:buNone/>
            </a:pPr>
            <a:r>
              <a:rPr lang="en-US" sz="950" b="1" spc="200" kern="0" dirty="0">
                <a:solidFill>
                  <a:srgbClr val="64748B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CLIENT   </a:t>
            </a:r>
            <a:pPr algn="l" indent="0" marL="0">
              <a:buNone/>
            </a:pPr>
            <a:r>
              <a:rPr lang="en-US" sz="1250" b="1" dirty="0">
                <a:solidFill>
                  <a:srgbClr val="0E3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ANPER NIGER</a:t>
            </a:r>
            <a:endParaRPr lang="en-US" sz="950" dirty="0"/>
          </a:p>
        </p:txBody>
      </p:sp>
      <p:pic>
        <p:nvPicPr>
          <p:cNvPr id="12" name="Image 1" descr="./build/energie/image18.jpe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5806440" y="1371600"/>
            <a:ext cx="2898648" cy="2382012"/>
          </a:xfrm>
          <a:prstGeom prst="rect">
            <a:avLst/>
          </a:prstGeom>
          <a:effectLst>
            <a:outerShdw sx="100000" sy="100000" kx="0" ky="0" algn="bl" rotWithShape="0" blurRad="114300" dist="38100" dir="5400000">
              <a:srgbClr val="0A2A4C">
                <a:alpha val="30000"/>
              </a:srgbClr>
            </a:outerShdw>
          </a:effectLst>
        </p:spPr>
      </p:pic>
      <p:pic>
        <p:nvPicPr>
          <p:cNvPr id="13" name="Image 2" descr="./build/energie/image19.jpe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8833104" y="1371600"/>
            <a:ext cx="2898648" cy="2382012"/>
          </a:xfrm>
          <a:prstGeom prst="rect">
            <a:avLst/>
          </a:prstGeom>
          <a:effectLst>
            <a:outerShdw sx="100000" sy="100000" kx="0" ky="0" algn="bl" rotWithShape="0" blurRad="114300" dist="38100" dir="5400000">
              <a:srgbClr val="0A2A4C">
                <a:alpha val="30000"/>
              </a:srgbClr>
            </a:outerShdw>
          </a:effectLst>
        </p:spPr>
      </p:pic>
      <p:pic>
        <p:nvPicPr>
          <p:cNvPr id="14" name="Image 3" descr="./build/energie/image20.jpe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5806440" y="3881628"/>
            <a:ext cx="2898648" cy="2382012"/>
          </a:xfrm>
          <a:prstGeom prst="rect">
            <a:avLst/>
          </a:prstGeom>
          <a:effectLst>
            <a:outerShdw sx="100000" sy="100000" kx="0" ky="0" algn="bl" rotWithShape="0" blurRad="114300" dist="38100" dir="5400000">
              <a:srgbClr val="0A2A4C">
                <a:alpha val="30000"/>
              </a:srgbClr>
            </a:outerShdw>
          </a:effectLst>
        </p:spPr>
      </p:pic>
      <p:pic>
        <p:nvPicPr>
          <p:cNvPr id="15" name="Image 4" descr="./build/energie/image21.jpe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8833104" y="3881628"/>
            <a:ext cx="2898648" cy="2382012"/>
          </a:xfrm>
          <a:prstGeom prst="rect">
            <a:avLst/>
          </a:prstGeom>
          <a:effectLst>
            <a:outerShdw sx="100000" sy="100000" kx="0" ky="0" algn="bl" rotWithShape="0" blurRad="114300" dist="38100" dir="5400000">
              <a:srgbClr val="0A2A4C">
                <a:alpha val="30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./CDS-new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310896"/>
            <a:ext cx="932688" cy="40873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0" y="365760"/>
            <a:ext cx="53309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50" b="1" spc="200" kern="0" dirty="0">
                <a:solidFill>
                  <a:srgbClr val="64748B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INFRASTRUCTURES ÉNERGIE</a:t>
            </a:r>
            <a:endParaRPr lang="en-US" sz="1250" dirty="0"/>
          </a:p>
        </p:txBody>
      </p:sp>
      <p:sp>
        <p:nvSpPr>
          <p:cNvPr id="4" name="Text 1"/>
          <p:cNvSpPr/>
          <p:nvPr/>
        </p:nvSpPr>
        <p:spPr>
          <a:xfrm>
            <a:off x="457200" y="6455664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0E3A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CDS</a:t>
            </a:r>
            <a:pPr algn="l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·  La Centrale du Solaire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10972800" y="6455664"/>
            <a:ext cx="7589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64748B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09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457200" y="1371600"/>
            <a:ext cx="1856232" cy="365760"/>
          </a:xfrm>
          <a:prstGeom prst="roundRect">
            <a:avLst>
              <a:gd name="adj" fmla="val 22500"/>
            </a:avLst>
          </a:prstGeom>
          <a:solidFill>
            <a:srgbClr val="FB8148"/>
          </a:solidFill>
          <a:ln/>
        </p:spPr>
        <p:txBody>
          <a:bodyPr wrap="square" lIns="25400" tIns="25400" rIns="25400" bIns="25400" rtlCol="0" anchor="ctr"/>
          <a:lstStyle/>
          <a:p>
            <a:pPr algn="ctr" indent="0" marL="0">
              <a:buNone/>
            </a:pPr>
            <a:r>
              <a:rPr lang="en-US" sz="1150" b="1" spc="100" kern="0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OFF GRID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457200" y="1874520"/>
            <a:ext cx="5074920" cy="10515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lnSpc>
                <a:spcPct val="102000"/>
              </a:lnSpc>
              <a:buNone/>
            </a:pPr>
            <a:r>
              <a:rPr lang="en-US" sz="1550" b="1" dirty="0">
                <a:solidFill>
                  <a:srgbClr val="0E3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TAAZOUR : Electrification des villages de Lebheir et Chelkha par mini GRID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475488" y="3035808"/>
            <a:ext cx="146304" cy="146304"/>
          </a:xfrm>
          <a:prstGeom prst="ellipse">
            <a:avLst/>
          </a:prstGeom>
          <a:solidFill>
            <a:srgbClr val="FB8148"/>
          </a:solidFill>
          <a:ln/>
        </p:spPr>
      </p:sp>
      <p:sp>
        <p:nvSpPr>
          <p:cNvPr id="9" name="Text 6"/>
          <p:cNvSpPr/>
          <p:nvPr/>
        </p:nvSpPr>
        <p:spPr>
          <a:xfrm>
            <a:off x="731520" y="292608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0E3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CHIFFRES CLÉS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457200" y="3401568"/>
            <a:ext cx="5074920" cy="233172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lnSpc>
                <a:spcPct val="103000"/>
              </a:lnSpc>
              <a:buNone/>
            </a:pPr>
            <a:r>
              <a:rPr lang="en-US" sz="1100" b="1" dirty="0">
                <a:solidFill>
                  <a:srgbClr val="FB81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Puissance : 299 kWc</a:t>
            </a:r>
            <a:endParaRPr lang="en-US" sz="110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100" b="1" dirty="0">
                <a:solidFill>
                  <a:srgbClr val="FB81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Stockage : 1889 kWh</a:t>
            </a:r>
            <a:endParaRPr lang="en-US" sz="110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100" b="1" dirty="0">
                <a:solidFill>
                  <a:srgbClr val="FB81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Réseau MT : 2,5 km</a:t>
            </a:r>
            <a:endParaRPr lang="en-US" sz="110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100" b="1" dirty="0">
                <a:solidFill>
                  <a:srgbClr val="FB81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Réseau BT : 9 km</a:t>
            </a:r>
            <a:endParaRPr lang="en-US" sz="110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100" b="1" dirty="0">
                <a:solidFill>
                  <a:srgbClr val="FB81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Poste H61 : 2</a:t>
            </a:r>
            <a:endParaRPr lang="en-US" sz="110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100" b="1" dirty="0">
                <a:solidFill>
                  <a:srgbClr val="FB81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Poste H59 : 1</a:t>
            </a:r>
            <a:endParaRPr lang="en-US" sz="110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100" b="1" dirty="0">
                <a:solidFill>
                  <a:srgbClr val="FB81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Groupe électrogène : 200 KVA et 165 kVA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457200" y="5870448"/>
            <a:ext cx="5074920" cy="457200"/>
          </a:xfrm>
          <a:prstGeom prst="roundRect">
            <a:avLst>
              <a:gd name="adj" fmla="val 12000"/>
            </a:avLst>
          </a:prstGeom>
          <a:solidFill>
            <a:srgbClr val="F1F5F9"/>
          </a:solidFill>
          <a:ln/>
        </p:spPr>
        <p:txBody>
          <a:bodyPr wrap="square" lIns="50800" tIns="152400" rIns="152400" bIns="50800" rtlCol="0" anchor="ctr"/>
          <a:lstStyle/>
          <a:p>
            <a:pPr algn="l" indent="0" marL="0">
              <a:buNone/>
            </a:pPr>
            <a:r>
              <a:rPr lang="en-US" sz="950" b="1" spc="200" kern="0" dirty="0">
                <a:solidFill>
                  <a:srgbClr val="64748B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CLIENT   </a:t>
            </a:r>
            <a:pPr algn="l" indent="0" marL="0">
              <a:buNone/>
            </a:pPr>
            <a:r>
              <a:rPr lang="en-US" sz="1250" b="1" dirty="0">
                <a:solidFill>
                  <a:srgbClr val="0E3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TAAZOUR</a:t>
            </a:r>
            <a:endParaRPr lang="en-US" sz="950" dirty="0"/>
          </a:p>
        </p:txBody>
      </p:sp>
      <p:pic>
        <p:nvPicPr>
          <p:cNvPr id="12" name="Image 1" descr="./build/energie/image22.jpe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5806440" y="1371600"/>
            <a:ext cx="2898648" cy="2382012"/>
          </a:xfrm>
          <a:prstGeom prst="rect">
            <a:avLst/>
          </a:prstGeom>
          <a:effectLst>
            <a:outerShdw sx="100000" sy="100000" kx="0" ky="0" algn="bl" rotWithShape="0" blurRad="114300" dist="38100" dir="5400000">
              <a:srgbClr val="0A2A4C">
                <a:alpha val="30000"/>
              </a:srgbClr>
            </a:outerShdw>
          </a:effectLst>
        </p:spPr>
      </p:pic>
      <p:pic>
        <p:nvPicPr>
          <p:cNvPr id="13" name="Image 2" descr="./build/energie/image23.jpe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8833104" y="1371600"/>
            <a:ext cx="2898648" cy="2382012"/>
          </a:xfrm>
          <a:prstGeom prst="rect">
            <a:avLst/>
          </a:prstGeom>
          <a:effectLst>
            <a:outerShdw sx="100000" sy="100000" kx="0" ky="0" algn="bl" rotWithShape="0" blurRad="114300" dist="38100" dir="5400000">
              <a:srgbClr val="0A2A4C">
                <a:alpha val="30000"/>
              </a:srgbClr>
            </a:outerShdw>
          </a:effectLst>
        </p:spPr>
      </p:pic>
      <p:pic>
        <p:nvPicPr>
          <p:cNvPr id="14" name="Image 3" descr="./build/energie/image24.jpe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5806440" y="3881628"/>
            <a:ext cx="2898648" cy="2382012"/>
          </a:xfrm>
          <a:prstGeom prst="rect">
            <a:avLst/>
          </a:prstGeom>
          <a:effectLst>
            <a:outerShdw sx="100000" sy="100000" kx="0" ky="0" algn="bl" rotWithShape="0" blurRad="114300" dist="38100" dir="5400000">
              <a:srgbClr val="0A2A4C">
                <a:alpha val="30000"/>
              </a:srgbClr>
            </a:outerShdw>
          </a:effectLst>
        </p:spPr>
      </p:pic>
      <p:pic>
        <p:nvPicPr>
          <p:cNvPr id="15" name="Image 4" descr="./build/energie/image25.pn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8833104" y="3881628"/>
            <a:ext cx="2898648" cy="2382012"/>
          </a:xfrm>
          <a:prstGeom prst="rect">
            <a:avLst/>
          </a:prstGeom>
          <a:effectLst>
            <a:outerShdw sx="100000" sy="100000" kx="0" ky="0" algn="bl" rotWithShape="0" blurRad="114300" dist="38100" dir="5400000">
              <a:srgbClr val="0A2A4C">
                <a:alpha val="30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CDS - Infrastructures Énergie</dc:title>
  <dc:subject>PptxGenJS Presentation</dc:subject>
  <dc:creator>CDS - La Centrale du Solaire</dc:creator>
  <cp:lastModifiedBy>CDS - La Centrale du Solaire</cp:lastModifiedBy>
  <cp:revision>1</cp:revision>
  <dcterms:created xsi:type="dcterms:W3CDTF">2026-07-15T21:03:47Z</dcterms:created>
  <dcterms:modified xsi:type="dcterms:W3CDTF">2026-07-15T21:03:47Z</dcterms:modified>
</cp:coreProperties>
</file>